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9"/>
  </p:notesMasterIdLst>
  <p:sldIdLst>
    <p:sldId id="284" r:id="rId5"/>
    <p:sldId id="285" r:id="rId6"/>
    <p:sldId id="286" r:id="rId7"/>
    <p:sldId id="28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CB7A5F-DDF6-4237-BC32-638F1FB6C35E}" v="2" dt="2024-10-22T22:20:40.702"/>
    <p1510:client id="{9C5031D6-1FCB-3E6B-F1DA-78BC08A6D073}" v="6" dt="2024-10-22T22:06:42.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7" d="100"/>
          <a:sy n="87" d="100"/>
        </p:scale>
        <p:origin x="8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4C370-CDCA-4687-86EC-1A55B2975BD3}"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CB41F-A43D-427D-9C99-AB38FD110692}" type="slidenum">
              <a:rPr lang="en-US" smtClean="0"/>
              <a:t>‹#›</a:t>
            </a:fld>
            <a:endParaRPr lang="en-US"/>
          </a:p>
        </p:txBody>
      </p:sp>
    </p:spTree>
    <p:extLst>
      <p:ext uri="{BB962C8B-B14F-4D97-AF65-F5344CB8AC3E}">
        <p14:creationId xmlns:p14="http://schemas.microsoft.com/office/powerpoint/2010/main" val="142048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TFI- tool for implementation fidelity PBIS</a:t>
            </a:r>
          </a:p>
          <a:p>
            <a:r>
              <a:rPr lang="en-US" dirty="0"/>
              <a:t>Dashboard-How LEAs and schools are meeting the needs of diverse student population.</a:t>
            </a:r>
          </a:p>
        </p:txBody>
      </p:sp>
      <p:sp>
        <p:nvSpPr>
          <p:cNvPr id="4" name="Slide Number Placeholder 3"/>
          <p:cNvSpPr>
            <a:spLocks noGrp="1"/>
          </p:cNvSpPr>
          <p:nvPr>
            <p:ph type="sldNum" sz="quarter" idx="5"/>
          </p:nvPr>
        </p:nvSpPr>
        <p:spPr/>
        <p:txBody>
          <a:bodyPr/>
          <a:lstStyle/>
          <a:p>
            <a:fld id="{AB213040-B97E-4526-BEA8-04FB2E2ECD66}" type="slidenum">
              <a:rPr lang="en-US" smtClean="0"/>
              <a:t>2</a:t>
            </a:fld>
            <a:endParaRPr lang="en-US"/>
          </a:p>
        </p:txBody>
      </p:sp>
    </p:spTree>
    <p:extLst>
      <p:ext uri="{BB962C8B-B14F-4D97-AF65-F5344CB8AC3E}">
        <p14:creationId xmlns:p14="http://schemas.microsoft.com/office/powerpoint/2010/main" val="3304431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Instructions: You can clip/post any, or all of the Academic Outcome indicators within the CA Dashboard, as long as the same indicator is used for the year-by-year comparisons.</a:t>
            </a:r>
          </a:p>
        </p:txBody>
      </p:sp>
      <p:sp>
        <p:nvSpPr>
          <p:cNvPr id="4" name="Slide Number Placeholder 3"/>
          <p:cNvSpPr>
            <a:spLocks noGrp="1"/>
          </p:cNvSpPr>
          <p:nvPr>
            <p:ph type="sldNum" sz="quarter" idx="5"/>
          </p:nvPr>
        </p:nvSpPr>
        <p:spPr/>
        <p:txBody>
          <a:bodyPr/>
          <a:lstStyle/>
          <a:p>
            <a:fld id="{57ECB41F-A43D-427D-9C99-AB38FD110692}" type="slidenum">
              <a:rPr lang="en-US" smtClean="0"/>
              <a:t>3</a:t>
            </a:fld>
            <a:endParaRPr lang="en-US"/>
          </a:p>
        </p:txBody>
      </p:sp>
    </p:spTree>
    <p:extLst>
      <p:ext uri="{BB962C8B-B14F-4D97-AF65-F5344CB8AC3E}">
        <p14:creationId xmlns:p14="http://schemas.microsoft.com/office/powerpoint/2010/main" val="3913786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Instructions: You can clip/post any, or all of the Academic Outcome indicators within the CA Dashboard, as long as the same indicator is used for the year-by-year comparisons.</a:t>
            </a:r>
          </a:p>
          <a:p>
            <a:endParaRPr lang="en-US"/>
          </a:p>
        </p:txBody>
      </p:sp>
      <p:sp>
        <p:nvSpPr>
          <p:cNvPr id="4" name="Slide Number Placeholder 3"/>
          <p:cNvSpPr>
            <a:spLocks noGrp="1"/>
          </p:cNvSpPr>
          <p:nvPr>
            <p:ph type="sldNum" sz="quarter" idx="5"/>
          </p:nvPr>
        </p:nvSpPr>
        <p:spPr/>
        <p:txBody>
          <a:bodyPr/>
          <a:lstStyle/>
          <a:p>
            <a:fld id="{57ECB41F-A43D-427D-9C99-AB38FD110692}" type="slidenum">
              <a:rPr lang="en-US" smtClean="0"/>
              <a:t>4</a:t>
            </a:fld>
            <a:endParaRPr lang="en-US"/>
          </a:p>
        </p:txBody>
      </p:sp>
    </p:spTree>
    <p:extLst>
      <p:ext uri="{BB962C8B-B14F-4D97-AF65-F5344CB8AC3E}">
        <p14:creationId xmlns:p14="http://schemas.microsoft.com/office/powerpoint/2010/main" val="387062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093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718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51737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1220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3266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626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51444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69923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67171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723208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4/16/2025</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31594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4/16/2025</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361115673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1EFA-6286-950C-77A7-4F938A1A3FBA}"/>
              </a:ext>
            </a:extLst>
          </p:cNvPr>
          <p:cNvSpPr>
            <a:spLocks noGrp="1"/>
          </p:cNvSpPr>
          <p:nvPr>
            <p:ph type="title"/>
          </p:nvPr>
        </p:nvSpPr>
        <p:spPr>
          <a:xfrm>
            <a:off x="549301" y="502387"/>
            <a:ext cx="10184960" cy="1064277"/>
          </a:xfrm>
        </p:spPr>
        <p:txBody>
          <a:bodyPr>
            <a:normAutofit fontScale="90000"/>
          </a:bodyPr>
          <a:lstStyle/>
          <a:p>
            <a:pPr algn="ctr"/>
            <a:r>
              <a:rPr lang="en-US"/>
              <a:t>Connecting the Dots:</a:t>
            </a:r>
            <a:br>
              <a:rPr lang="en-US"/>
            </a:br>
            <a:r>
              <a:rPr lang="en-US"/>
              <a:t>Behavioral Supports and Academic Outcomes</a:t>
            </a:r>
          </a:p>
        </p:txBody>
      </p:sp>
      <p:sp>
        <p:nvSpPr>
          <p:cNvPr id="3" name="Content Placeholder 2">
            <a:extLst>
              <a:ext uri="{FF2B5EF4-FFF2-40B4-BE49-F238E27FC236}">
                <a16:creationId xmlns:a16="http://schemas.microsoft.com/office/drawing/2014/main" id="{B39D9CC4-A9FF-BDE0-3008-A6BBA3D71608}"/>
              </a:ext>
            </a:extLst>
          </p:cNvPr>
          <p:cNvSpPr>
            <a:spLocks noGrp="1"/>
          </p:cNvSpPr>
          <p:nvPr>
            <p:ph idx="1"/>
          </p:nvPr>
        </p:nvSpPr>
        <p:spPr/>
        <p:txBody>
          <a:bodyPr>
            <a:normAutofit/>
          </a:bodyPr>
          <a:lstStyle/>
          <a:p>
            <a:r>
              <a:rPr lang="en-US" sz="3200"/>
              <a:t>When considering the success of student learning, ensuring students are in a safe, consistent and positive environment then ensures academic growth and ultimately success. Academics (CA Dashboard) and PBIS (TFI) come together to meet the need of the “whole child.” </a:t>
            </a:r>
          </a:p>
        </p:txBody>
      </p:sp>
    </p:spTree>
    <p:extLst>
      <p:ext uri="{BB962C8B-B14F-4D97-AF65-F5344CB8AC3E}">
        <p14:creationId xmlns:p14="http://schemas.microsoft.com/office/powerpoint/2010/main" val="12294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78C4-8920-8BE0-911D-6BD97196003A}"/>
              </a:ext>
            </a:extLst>
          </p:cNvPr>
          <p:cNvSpPr>
            <a:spLocks noGrp="1"/>
          </p:cNvSpPr>
          <p:nvPr>
            <p:ph type="title"/>
          </p:nvPr>
        </p:nvSpPr>
        <p:spPr>
          <a:xfrm>
            <a:off x="1086012" y="323482"/>
            <a:ext cx="9076329" cy="1064277"/>
          </a:xfrm>
        </p:spPr>
        <p:txBody>
          <a:bodyPr/>
          <a:lstStyle/>
          <a:p>
            <a:pPr algn="ctr"/>
            <a:r>
              <a:rPr lang="en-US"/>
              <a:t>Annual Fidelity Measurements</a:t>
            </a:r>
          </a:p>
        </p:txBody>
      </p:sp>
      <p:sp>
        <p:nvSpPr>
          <p:cNvPr id="3" name="Content Placeholder 2">
            <a:extLst>
              <a:ext uri="{FF2B5EF4-FFF2-40B4-BE49-F238E27FC236}">
                <a16:creationId xmlns:a16="http://schemas.microsoft.com/office/drawing/2014/main" id="{CBEC298C-9C35-BA65-4871-B4F999565FD1}"/>
              </a:ext>
            </a:extLst>
          </p:cNvPr>
          <p:cNvSpPr>
            <a:spLocks noGrp="1"/>
          </p:cNvSpPr>
          <p:nvPr>
            <p:ph idx="1"/>
          </p:nvPr>
        </p:nvSpPr>
        <p:spPr>
          <a:xfrm>
            <a:off x="1086013" y="1791056"/>
            <a:ext cx="9076329" cy="4420900"/>
          </a:xfrm>
        </p:spPr>
        <p:txBody>
          <a:bodyPr vert="horz" lIns="91440" tIns="45720" rIns="91440" bIns="45720" rtlCol="0" anchor="t">
            <a:normAutofit fontScale="85000" lnSpcReduction="10000"/>
          </a:bodyPr>
          <a:lstStyle/>
          <a:p>
            <a:r>
              <a:rPr lang="en-US" sz="2800" b="1"/>
              <a:t>PBIS Tiered Fidelity Inventory (TFI): </a:t>
            </a:r>
            <a:r>
              <a:rPr lang="en-US" sz="2800"/>
              <a:t>a tool that is used by school site teams to determine implementation fidelity of the PBIS Framework to best support student, staff, parent/guardian, and community need.</a:t>
            </a:r>
          </a:p>
          <a:p>
            <a:pPr marL="0" indent="0">
              <a:buNone/>
            </a:pPr>
            <a:endParaRPr lang="en-US" sz="2800"/>
          </a:p>
          <a:p>
            <a:r>
              <a:rPr lang="en-US" sz="2800" b="1"/>
              <a:t>California Dashboard</a:t>
            </a:r>
            <a:r>
              <a:rPr lang="en-US" sz="2800"/>
              <a:t>: </a:t>
            </a:r>
            <a:r>
              <a:rPr lang="en-US" sz="2800">
                <a:ea typeface="+mn-lt"/>
                <a:cs typeface="+mn-lt"/>
              </a:rPr>
              <a:t>California’s accountability and continuous improvement system provides information about how LEAs and schools are meeting the needs of California’s diverse student population. This system is based on multiple measures that assess how LEAs and schools are meeting the needs of their students. Performance on these measures are reported on the California School Dashboard.</a:t>
            </a:r>
            <a:endParaRPr lang="en-US" sz="2800"/>
          </a:p>
        </p:txBody>
      </p:sp>
    </p:spTree>
    <p:extLst>
      <p:ext uri="{BB962C8B-B14F-4D97-AF65-F5344CB8AC3E}">
        <p14:creationId xmlns:p14="http://schemas.microsoft.com/office/powerpoint/2010/main" val="988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915068" y="1573777"/>
            <a:ext cx="3632977" cy="581265"/>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22-23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429505" y="6219356"/>
            <a:ext cx="4051863" cy="532139"/>
          </a:xfrm>
        </p:spPr>
        <p:txBody>
          <a:bodyPr>
            <a:normAutofit/>
          </a:bodyPr>
          <a:lstStyle/>
          <a:p>
            <a:r>
              <a:rPr lang="en-US" sz="2000" dirty="0"/>
              <a:t>PBIS TFI Results 22-24 School Year</a:t>
            </a:r>
          </a:p>
        </p:txBody>
      </p:sp>
      <p:sp>
        <p:nvSpPr>
          <p:cNvPr id="2" name="TextBox 1">
            <a:extLst>
              <a:ext uri="{FF2B5EF4-FFF2-40B4-BE49-F238E27FC236}">
                <a16:creationId xmlns:a16="http://schemas.microsoft.com/office/drawing/2014/main" id="{F7EBAF8B-C067-455F-03AD-D1BC6B84E7E3}"/>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5" name="Picture 4">
            <a:extLst>
              <a:ext uri="{FF2B5EF4-FFF2-40B4-BE49-F238E27FC236}">
                <a16:creationId xmlns:a16="http://schemas.microsoft.com/office/drawing/2014/main" id="{BA727B5C-E7C7-522A-0903-397622616B9E}"/>
              </a:ext>
            </a:extLst>
          </p:cNvPr>
          <p:cNvPicPr>
            <a:picLocks noChangeAspect="1"/>
          </p:cNvPicPr>
          <p:nvPr/>
        </p:nvPicPr>
        <p:blipFill>
          <a:blip r:embed="rId3"/>
          <a:stretch>
            <a:fillRect/>
          </a:stretch>
        </p:blipFill>
        <p:spPr>
          <a:xfrm>
            <a:off x="414699" y="2155042"/>
            <a:ext cx="6567627" cy="2897069"/>
          </a:xfrm>
          <a:prstGeom prst="rect">
            <a:avLst/>
          </a:prstGeom>
        </p:spPr>
      </p:pic>
      <p:pic>
        <p:nvPicPr>
          <p:cNvPr id="10" name="Picture 9">
            <a:extLst>
              <a:ext uri="{FF2B5EF4-FFF2-40B4-BE49-F238E27FC236}">
                <a16:creationId xmlns:a16="http://schemas.microsoft.com/office/drawing/2014/main" id="{5CB338B6-0A6A-F406-C47C-9844F04CD99E}"/>
              </a:ext>
            </a:extLst>
          </p:cNvPr>
          <p:cNvPicPr>
            <a:picLocks noChangeAspect="1"/>
          </p:cNvPicPr>
          <p:nvPr/>
        </p:nvPicPr>
        <p:blipFill>
          <a:blip r:embed="rId4"/>
          <a:stretch>
            <a:fillRect/>
          </a:stretch>
        </p:blipFill>
        <p:spPr>
          <a:xfrm>
            <a:off x="7112240" y="1804736"/>
            <a:ext cx="4842431" cy="3910263"/>
          </a:xfrm>
          <a:prstGeom prst="rect">
            <a:avLst/>
          </a:prstGeom>
        </p:spPr>
      </p:pic>
    </p:spTree>
    <p:extLst>
      <p:ext uri="{BB962C8B-B14F-4D97-AF65-F5344CB8AC3E}">
        <p14:creationId xmlns:p14="http://schemas.microsoft.com/office/powerpoint/2010/main" val="862618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F75BCE-8682-B020-3AFE-33A26AFEB095}"/>
              </a:ext>
            </a:extLst>
          </p:cNvPr>
          <p:cNvSpPr txBox="1">
            <a:spLocks/>
          </p:cNvSpPr>
          <p:nvPr/>
        </p:nvSpPr>
        <p:spPr>
          <a:xfrm>
            <a:off x="1462297" y="1470231"/>
            <a:ext cx="4475460" cy="755024"/>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a:lstStyle>
          <a:p>
            <a:r>
              <a:rPr lang="en-US" sz="2000" dirty="0"/>
              <a:t>CA Dashboard 23-24 School Year</a:t>
            </a:r>
          </a:p>
        </p:txBody>
      </p:sp>
      <p:sp>
        <p:nvSpPr>
          <p:cNvPr id="7" name="Title 1">
            <a:extLst>
              <a:ext uri="{FF2B5EF4-FFF2-40B4-BE49-F238E27FC236}">
                <a16:creationId xmlns:a16="http://schemas.microsoft.com/office/drawing/2014/main" id="{CABF1FF7-3CB5-6794-9810-BDF0DA7CA083}"/>
              </a:ext>
            </a:extLst>
          </p:cNvPr>
          <p:cNvSpPr>
            <a:spLocks noGrp="1"/>
          </p:cNvSpPr>
          <p:nvPr>
            <p:ph type="title"/>
          </p:nvPr>
        </p:nvSpPr>
        <p:spPr>
          <a:xfrm>
            <a:off x="7567189" y="6246688"/>
            <a:ext cx="4025451" cy="611312"/>
          </a:xfrm>
        </p:spPr>
        <p:txBody>
          <a:bodyPr>
            <a:normAutofit/>
          </a:bodyPr>
          <a:lstStyle/>
          <a:p>
            <a:r>
              <a:rPr lang="en-US" sz="2000" dirty="0"/>
              <a:t>PBIS TFI Results 22-24 School Year</a:t>
            </a:r>
          </a:p>
        </p:txBody>
      </p:sp>
      <p:sp>
        <p:nvSpPr>
          <p:cNvPr id="5" name="TextBox 4">
            <a:extLst>
              <a:ext uri="{FF2B5EF4-FFF2-40B4-BE49-F238E27FC236}">
                <a16:creationId xmlns:a16="http://schemas.microsoft.com/office/drawing/2014/main" id="{9B62AF6E-7790-9931-4D61-8188BDA18404}"/>
              </a:ext>
            </a:extLst>
          </p:cNvPr>
          <p:cNvSpPr txBox="1"/>
          <p:nvPr/>
        </p:nvSpPr>
        <p:spPr>
          <a:xfrm>
            <a:off x="948648" y="406241"/>
            <a:ext cx="10294704" cy="584775"/>
          </a:xfrm>
          <a:prstGeom prst="rect">
            <a:avLst/>
          </a:prstGeom>
          <a:noFill/>
        </p:spPr>
        <p:txBody>
          <a:bodyPr wrap="square" rtlCol="0">
            <a:spAutoFit/>
          </a:bodyPr>
          <a:lstStyle/>
          <a:p>
            <a:r>
              <a:rPr lang="en-US" sz="3200">
                <a:solidFill>
                  <a:schemeClr val="tx2"/>
                </a:solidFill>
              </a:rPr>
              <a:t>Year By Year Comparisons of PBIS and Academic Outcomes</a:t>
            </a:r>
          </a:p>
        </p:txBody>
      </p:sp>
      <p:pic>
        <p:nvPicPr>
          <p:cNvPr id="10" name="Content Placeholder 9">
            <a:extLst>
              <a:ext uri="{FF2B5EF4-FFF2-40B4-BE49-F238E27FC236}">
                <a16:creationId xmlns:a16="http://schemas.microsoft.com/office/drawing/2014/main" id="{8DE74E31-7B5A-5E36-FE3E-F1EA4C1E4F8A}"/>
              </a:ext>
            </a:extLst>
          </p:cNvPr>
          <p:cNvPicPr>
            <a:picLocks noGrp="1" noChangeAspect="1"/>
          </p:cNvPicPr>
          <p:nvPr>
            <p:ph idx="1"/>
          </p:nvPr>
        </p:nvPicPr>
        <p:blipFill>
          <a:blip r:embed="rId3"/>
          <a:stretch>
            <a:fillRect/>
          </a:stretch>
        </p:blipFill>
        <p:spPr>
          <a:xfrm>
            <a:off x="774327" y="2225255"/>
            <a:ext cx="5969259" cy="2546684"/>
          </a:xfrm>
        </p:spPr>
      </p:pic>
      <p:pic>
        <p:nvPicPr>
          <p:cNvPr id="12" name="Picture 11">
            <a:extLst>
              <a:ext uri="{FF2B5EF4-FFF2-40B4-BE49-F238E27FC236}">
                <a16:creationId xmlns:a16="http://schemas.microsoft.com/office/drawing/2014/main" id="{6E5AE007-F0D0-AE8B-48E6-ADDAFA0FAA7A}"/>
              </a:ext>
            </a:extLst>
          </p:cNvPr>
          <p:cNvPicPr>
            <a:picLocks noChangeAspect="1"/>
          </p:cNvPicPr>
          <p:nvPr/>
        </p:nvPicPr>
        <p:blipFill>
          <a:blip r:embed="rId4"/>
          <a:stretch>
            <a:fillRect/>
          </a:stretch>
        </p:blipFill>
        <p:spPr>
          <a:xfrm>
            <a:off x="6836917" y="1894973"/>
            <a:ext cx="5111738" cy="4127728"/>
          </a:xfrm>
          <a:prstGeom prst="rect">
            <a:avLst/>
          </a:prstGeom>
        </p:spPr>
      </p:pic>
    </p:spTree>
    <p:extLst>
      <p:ext uri="{BB962C8B-B14F-4D97-AF65-F5344CB8AC3E}">
        <p14:creationId xmlns:p14="http://schemas.microsoft.com/office/powerpoint/2010/main" val="1799804195"/>
      </p:ext>
    </p:extLst>
  </p:cSld>
  <p:clrMapOvr>
    <a:masterClrMapping/>
  </p:clrMapOvr>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94ca01e-b79b-4f9c-819e-b618eb304c7c">
      <UserInfo>
        <DisplayName>Morar, Sangeeta</DisplayName>
        <AccountId>568</AccountId>
        <AccountType/>
      </UserInfo>
    </SharedWithUsers>
    <TaxCatchAll xmlns="694ca01e-b79b-4f9c-819e-b618eb304c7c" xsi:nil="true"/>
    <lcf76f155ced4ddcb4097134ff3c332f xmlns="25ea29ae-926f-4218-86dc-706072785ea8">
      <Terms xmlns="http://schemas.microsoft.com/office/infopath/2007/PartnerControls"/>
    </lcf76f155ced4ddcb4097134ff3c332f>
    <MediaLengthInSeconds xmlns="25ea29ae-926f-4218-86dc-706072785ea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658BDB21BA534AB19E7E6795424C96" ma:contentTypeVersion="18" ma:contentTypeDescription="Create a new document." ma:contentTypeScope="" ma:versionID="b99e4d452e4b00dddc19673f707d0ffd">
  <xsd:schema xmlns:xsd="http://www.w3.org/2001/XMLSchema" xmlns:xs="http://www.w3.org/2001/XMLSchema" xmlns:p="http://schemas.microsoft.com/office/2006/metadata/properties" xmlns:ns2="25ea29ae-926f-4218-86dc-706072785ea8" xmlns:ns3="694ca01e-b79b-4f9c-819e-b618eb304c7c" targetNamespace="http://schemas.microsoft.com/office/2006/metadata/properties" ma:root="true" ma:fieldsID="f804f896608cea183500bcc10ddd0485" ns2:_="" ns3:_="">
    <xsd:import namespace="25ea29ae-926f-4218-86dc-706072785ea8"/>
    <xsd:import namespace="694ca01e-b79b-4f9c-819e-b618eb304c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ea29ae-926f-4218-86dc-706072785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6766d53-76ce-4f5a-8ce4-87cbeec75f09"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4ca01e-b79b-4f9c-819e-b618eb304c7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07d7c76-464a-4a4d-a51d-6ce4fb868f4f}" ma:internalName="TaxCatchAll" ma:showField="CatchAllData" ma:web="694ca01e-b79b-4f9c-819e-b618eb304c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173AB6-8703-4B37-A6A4-A778A2CBA488}">
  <ds:schemaRefs>
    <ds:schemaRef ds:uri="http://www.w3.org/XML/1998/namespace"/>
    <ds:schemaRef ds:uri="http://purl.org/dc/dcmitype/"/>
    <ds:schemaRef ds:uri="http://schemas.microsoft.com/office/2006/metadata/properties"/>
    <ds:schemaRef ds:uri="694ca01e-b79b-4f9c-819e-b618eb304c7c"/>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25ea29ae-926f-4218-86dc-706072785ea8"/>
  </ds:schemaRefs>
</ds:datastoreItem>
</file>

<file path=customXml/itemProps2.xml><?xml version="1.0" encoding="utf-8"?>
<ds:datastoreItem xmlns:ds="http://schemas.openxmlformats.org/officeDocument/2006/customXml" ds:itemID="{EEE4BCE8-CE19-4CCB-882F-9022621D80AB}">
  <ds:schemaRefs>
    <ds:schemaRef ds:uri="http://schemas.microsoft.com/sharepoint/v3/contenttype/forms"/>
  </ds:schemaRefs>
</ds:datastoreItem>
</file>

<file path=customXml/itemProps3.xml><?xml version="1.0" encoding="utf-8"?>
<ds:datastoreItem xmlns:ds="http://schemas.openxmlformats.org/officeDocument/2006/customXml" ds:itemID="{1BBFEDF0-C6B2-4237-B06A-1A3C878F2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ea29ae-926f-4218-86dc-706072785ea8"/>
    <ds:schemaRef ds:uri="694ca01e-b79b-4f9c-819e-b618eb304c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TotalTime>
  <Words>290</Words>
  <Application>Microsoft Office PowerPoint</Application>
  <PresentationFormat>Widescreen</PresentationFormat>
  <Paragraphs>19</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Arial</vt:lpstr>
      <vt:lpstr>Goudy Old Style</vt:lpstr>
      <vt:lpstr>MarrakeshVTI</vt:lpstr>
      <vt:lpstr>Connecting the Dots: Behavioral Supports and Academic Outcomes</vt:lpstr>
      <vt:lpstr>Annual Fidelity Measurements</vt:lpstr>
      <vt:lpstr>PBIS TFI Results 22-24 School Year</vt:lpstr>
      <vt:lpstr>PBIS TFI Results 22-24 School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Reger, Joshua</dc:creator>
  <cp:lastModifiedBy>Reger, Joshua</cp:lastModifiedBy>
  <cp:revision>12</cp:revision>
  <dcterms:created xsi:type="dcterms:W3CDTF">2024-05-20T20:26:21Z</dcterms:created>
  <dcterms:modified xsi:type="dcterms:W3CDTF">2025-04-16T18:50:11Z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0x010100C0658BDB21BA534AB19E7E6795424C96</vt:lpwstr>
  </property>
  <property fmtid="{D5CDD505-2E9C-101B-9397-08002B2CF9AE}" pid="3" name="MediaServiceImageTags">
    <vt:lpwstr/>
  </property>
  <property fmtid="{D5CDD505-2E9C-101B-9397-08002B2CF9AE}" pid="4" name="Order">
    <vt:r8>3643300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